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Montserrat" panose="020B0604020202020204" charset="0"/>
      <p:regular r:id="rId13"/>
    </p:embeddedFont>
    <p:embeddedFont>
      <p:font typeface="Montserrat Bold" panose="020B0604020202020204" charset="0"/>
      <p:regular r:id="rId14"/>
    </p:embeddedFont>
    <p:embeddedFont>
      <p:font typeface="Poppins" panose="020B0604020202020204" charset="0"/>
      <p:regular r:id="rId15"/>
    </p:embeddedFont>
    <p:embeddedFont>
      <p:font typeface="Poppin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5E7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4108" y="3399383"/>
            <a:ext cx="5688457" cy="3373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0"/>
              </a:lnSpc>
              <a:spcBef>
                <a:spcPct val="0"/>
              </a:spcBef>
            </a:pPr>
            <a:r>
              <a:rPr lang="en-US" sz="6421">
                <a:solidFill>
                  <a:srgbClr val="375E7A"/>
                </a:solidFill>
                <a:latin typeface="Montserrat"/>
                <a:ea typeface="Montserrat"/>
                <a:cs typeface="Montserrat"/>
                <a:sym typeface="Montserrat"/>
              </a:rPr>
              <a:t>AI-Powered Collections Strategy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5E7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034806" y="1560943"/>
            <a:ext cx="2154276" cy="456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1"/>
              </a:lnSpc>
              <a:spcBef>
                <a:spcPct val="0"/>
              </a:spcBef>
            </a:pPr>
            <a:r>
              <a:rPr lang="en-US" sz="2586" b="1" spc="-51">
                <a:solidFill>
                  <a:srgbClr val="5B98BA"/>
                </a:solidFill>
                <a:latin typeface="Poppins Bold"/>
                <a:ea typeface="Poppins Bold"/>
                <a:cs typeface="Poppins Bold"/>
                <a:sym typeface="Poppins Bold"/>
              </a:rPr>
              <a:t>Geldium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8573918" y="3143201"/>
            <a:ext cx="9146584" cy="5246370"/>
            <a:chOff x="0" y="0"/>
            <a:chExt cx="7981950" cy="4578350"/>
          </a:xfrm>
        </p:grpSpPr>
        <p:sp>
          <p:nvSpPr>
            <p:cNvPr id="18" name="Freeform 18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3261" b="-3261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-61429" y="6972127"/>
            <a:ext cx="8739532" cy="106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3"/>
              </a:lnSpc>
              <a:spcBef>
                <a:spcPct val="0"/>
              </a:spcBef>
            </a:pPr>
            <a:r>
              <a:rPr lang="en-US" sz="2045">
                <a:solidFill>
                  <a:srgbClr val="375E7A"/>
                </a:solidFill>
                <a:latin typeface="Montserrat"/>
                <a:ea typeface="Montserrat"/>
                <a:cs typeface="Montserrat"/>
                <a:sym typeface="Montserrat"/>
              </a:rPr>
              <a:t>Leveraging Agentic AI for Scalable, Fair, and Effective Debt Management at Geldium</a:t>
            </a:r>
          </a:p>
          <a:p>
            <a:pPr algn="ctr">
              <a:lnSpc>
                <a:spcPts val="2863"/>
              </a:lnSpc>
              <a:spcBef>
                <a:spcPct val="0"/>
              </a:spcBef>
            </a:pPr>
            <a:endParaRPr lang="en-US" sz="2045">
              <a:solidFill>
                <a:srgbClr val="375E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375E7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3160" y="1631607"/>
            <a:ext cx="6760246" cy="1252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 b="1">
                <a:solidFill>
                  <a:srgbClr val="375E7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76334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375E7A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2912435" y="347245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663160" y="3397227"/>
            <a:ext cx="3773019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How System Works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83149" y="3397227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2912435" y="4097959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663160" y="4022734"/>
            <a:ext cx="414302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Role Of Agentic AI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83149" y="4022734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2912435" y="472319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663160" y="4647971"/>
            <a:ext cx="4652520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Responsible AI Guardrails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83149" y="4647971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id="19" name="Freeform 19"/>
          <p:cNvSpPr/>
          <p:nvPr/>
        </p:nvSpPr>
        <p:spPr>
          <a:xfrm rot="5400000">
            <a:off x="2912435" y="534870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663160" y="5273478"/>
            <a:ext cx="4819989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Expected Business Impact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83149" y="5273478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5E7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618101" y="176799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9144000" y="354139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9144000" y="5318072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8618101" y="7094753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2" name="Group 12"/>
          <p:cNvGrpSpPr/>
          <p:nvPr/>
        </p:nvGrpSpPr>
        <p:grpSpPr>
          <a:xfrm>
            <a:off x="7905455" y="2656032"/>
            <a:ext cx="373607" cy="37360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315313" y="4180490"/>
            <a:ext cx="373607" cy="37360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944228" y="7402839"/>
            <a:ext cx="373607" cy="3736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309460" y="5760481"/>
            <a:ext cx="373607" cy="3736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912845" y="3029639"/>
            <a:ext cx="3164257" cy="6907499"/>
          </a:xfrm>
          <a:custGeom>
            <a:avLst/>
            <a:gdLst/>
            <a:ahLst/>
            <a:cxnLst/>
            <a:rect l="l" t="t" r="r" b="b"/>
            <a:pathLst>
              <a:path w="3164257" h="6907499">
                <a:moveTo>
                  <a:pt x="0" y="0"/>
                </a:moveTo>
                <a:lnTo>
                  <a:pt x="3164257" y="0"/>
                </a:lnTo>
                <a:lnTo>
                  <a:pt x="3164257" y="6907499"/>
                </a:lnTo>
                <a:lnTo>
                  <a:pt x="0" y="6907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69" t="-782" b="-782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748267" y="1262451"/>
            <a:ext cx="6033363" cy="162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53"/>
              </a:lnSpc>
              <a:spcBef>
                <a:spcPct val="0"/>
              </a:spcBef>
            </a:pPr>
            <a:r>
              <a:rPr lang="en-US" sz="4680" b="1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the System Works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66181" y="1910264"/>
            <a:ext cx="7569736" cy="154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382" spc="-47">
                <a:solidFill>
                  <a:srgbClr val="375E7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82" b="1" spc="-47">
                <a:solidFill>
                  <a:srgbClr val="375E7A"/>
                </a:solidFill>
                <a:latin typeface="Poppins Bold"/>
                <a:ea typeface="Poppins Bold"/>
                <a:cs typeface="Poppins Bold"/>
                <a:sym typeface="Poppins Bold"/>
              </a:rPr>
              <a:t>In</a:t>
            </a:r>
            <a:r>
              <a:rPr lang="en-US" sz="2382" b="1" u="none" strike="noStrike" spc="-47">
                <a:solidFill>
                  <a:srgbClr val="375E7A"/>
                </a:solidFill>
                <a:latin typeface="Poppins Bold"/>
                <a:ea typeface="Poppins Bold"/>
                <a:cs typeface="Poppins Bold"/>
                <a:sym typeface="Poppins Bold"/>
              </a:rPr>
              <a:t>put: Customer Data Ingestion</a:t>
            </a:r>
          </a:p>
          <a:p>
            <a:pPr algn="l">
              <a:lnSpc>
                <a:spcPts val="3195"/>
              </a:lnSpc>
            </a:pPr>
            <a:r>
              <a:rPr lang="en-US" sz="2282" u="none" strike="noStrike" spc="-45">
                <a:solidFill>
                  <a:srgbClr val="375E7A"/>
                </a:solidFill>
                <a:latin typeface="Poppins"/>
                <a:ea typeface="Poppins"/>
                <a:cs typeface="Poppins"/>
                <a:sym typeface="Poppins"/>
              </a:rPr>
              <a:t> Age, Credit Utilization, Missed Payments, Account Tenure, etc.</a:t>
            </a:r>
          </a:p>
          <a:p>
            <a:pPr algn="l">
              <a:lnSpc>
                <a:spcPts val="2495"/>
              </a:lnSpc>
            </a:pPr>
            <a:endParaRPr lang="en-US" sz="2282" u="none" strike="noStrike" spc="-45">
              <a:solidFill>
                <a:srgbClr val="375E7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763159" y="204120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694165" y="3668346"/>
            <a:ext cx="7041752" cy="1556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1"/>
              </a:lnSpc>
            </a:pPr>
            <a:r>
              <a:rPr lang="en-US" sz="2379" b="1" spc="-47">
                <a:solidFill>
                  <a:srgbClr val="375E7A"/>
                </a:solidFill>
                <a:latin typeface="Poppins Bold"/>
                <a:ea typeface="Poppins Bold"/>
                <a:cs typeface="Poppins Bold"/>
                <a:sym typeface="Poppins Bold"/>
              </a:rPr>
              <a:t> P</a:t>
            </a:r>
            <a:r>
              <a:rPr lang="en-US" sz="2379" b="1" u="none" strike="noStrike" spc="-47">
                <a:solidFill>
                  <a:srgbClr val="375E7A"/>
                </a:solidFill>
                <a:latin typeface="Poppins Bold"/>
                <a:ea typeface="Poppins Bold"/>
                <a:cs typeface="Poppins Bold"/>
                <a:sym typeface="Poppins Bold"/>
              </a:rPr>
              <a:t>rediction Engine</a:t>
            </a:r>
          </a:p>
          <a:p>
            <a:pPr algn="l">
              <a:lnSpc>
                <a:spcPts val="3191"/>
              </a:lnSpc>
            </a:pPr>
            <a:r>
              <a:rPr lang="en-US" sz="2279" u="none" strike="noStrike" spc="-45">
                <a:solidFill>
                  <a:srgbClr val="375E7A"/>
                </a:solidFill>
                <a:latin typeface="Poppins"/>
                <a:ea typeface="Poppins"/>
                <a:cs typeface="Poppins"/>
                <a:sym typeface="Poppins"/>
              </a:rPr>
              <a:t>Logistic regression model scores customers on delinquency risk</a:t>
            </a:r>
          </a:p>
          <a:p>
            <a:pPr algn="l">
              <a:lnSpc>
                <a:spcPts val="2495"/>
              </a:lnSpc>
            </a:pPr>
            <a:endParaRPr lang="en-US" sz="2279" u="none" strike="noStrike" spc="-45">
              <a:solidFill>
                <a:srgbClr val="375E7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289058" y="381460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94165" y="5451874"/>
            <a:ext cx="6824332" cy="1556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1"/>
              </a:lnSpc>
            </a:pPr>
            <a:r>
              <a:rPr lang="en-US" sz="2379" b="1" spc="-47">
                <a:solidFill>
                  <a:srgbClr val="375E7A"/>
                </a:solidFill>
                <a:latin typeface="Poppins Bold"/>
                <a:ea typeface="Poppins Bold"/>
                <a:cs typeface="Poppins Bold"/>
                <a:sym typeface="Poppins Bold"/>
              </a:rPr>
              <a:t>A</a:t>
            </a:r>
            <a:r>
              <a:rPr lang="en-US" sz="2379" b="1" u="none" strike="noStrike" spc="-47">
                <a:solidFill>
                  <a:srgbClr val="375E7A"/>
                </a:solidFill>
                <a:latin typeface="Poppins Bold"/>
                <a:ea typeface="Poppins Bold"/>
                <a:cs typeface="Poppins Bold"/>
                <a:sym typeface="Poppins Bold"/>
              </a:rPr>
              <a:t>utomated Decision Logic</a:t>
            </a:r>
          </a:p>
          <a:p>
            <a:pPr algn="l">
              <a:lnSpc>
                <a:spcPts val="3191"/>
              </a:lnSpc>
            </a:pPr>
            <a:r>
              <a:rPr lang="en-US" sz="2279" u="none" strike="noStrike" spc="-45">
                <a:solidFill>
                  <a:srgbClr val="375E7A"/>
                </a:solidFill>
                <a:latin typeface="Poppins"/>
                <a:ea typeface="Poppins"/>
                <a:cs typeface="Poppins"/>
                <a:sym typeface="Poppins"/>
              </a:rPr>
              <a:t>If risk &gt; threshold, flag for action (outreach, reminder, support)</a:t>
            </a:r>
          </a:p>
          <a:p>
            <a:pPr algn="l">
              <a:lnSpc>
                <a:spcPts val="2495"/>
              </a:lnSpc>
            </a:pPr>
            <a:endParaRPr lang="en-US" sz="2279" u="none" strike="noStrike" spc="-45">
              <a:solidFill>
                <a:srgbClr val="375E7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289058" y="5591284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166181" y="7218287"/>
            <a:ext cx="7569736" cy="1556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1"/>
              </a:lnSpc>
            </a:pPr>
            <a:r>
              <a:rPr lang="en-US" sz="2379" b="1" spc="-47">
                <a:solidFill>
                  <a:srgbClr val="375E7A"/>
                </a:solidFill>
                <a:latin typeface="Poppins Bold"/>
                <a:ea typeface="Poppins Bold"/>
                <a:cs typeface="Poppins Bold"/>
                <a:sym typeface="Poppins Bold"/>
              </a:rPr>
              <a:t>Acti</a:t>
            </a:r>
            <a:r>
              <a:rPr lang="en-US" sz="2379" b="1" u="none" strike="noStrike" spc="-47">
                <a:solidFill>
                  <a:srgbClr val="375E7A"/>
                </a:solidFill>
                <a:latin typeface="Poppins Bold"/>
                <a:ea typeface="Poppins Bold"/>
                <a:cs typeface="Poppins Bold"/>
                <a:sym typeface="Poppins Bold"/>
              </a:rPr>
              <a:t>on &amp; Feedback Loop</a:t>
            </a:r>
          </a:p>
          <a:p>
            <a:pPr algn="l">
              <a:lnSpc>
                <a:spcPts val="3191"/>
              </a:lnSpc>
            </a:pPr>
            <a:r>
              <a:rPr lang="en-US" sz="2279" u="none" strike="noStrike" spc="-45">
                <a:solidFill>
                  <a:srgbClr val="375E7A"/>
                </a:solidFill>
                <a:latin typeface="Poppins"/>
                <a:ea typeface="Poppins"/>
                <a:cs typeface="Poppins"/>
                <a:sym typeface="Poppins"/>
              </a:rPr>
              <a:t>Track repayment behavior → feed outcomes back into model to learn and adapt</a:t>
            </a:r>
          </a:p>
          <a:p>
            <a:pPr algn="l">
              <a:lnSpc>
                <a:spcPts val="2495"/>
              </a:lnSpc>
            </a:pPr>
            <a:endParaRPr lang="en-US" sz="2279" u="none" strike="noStrike" spc="-45">
              <a:solidFill>
                <a:srgbClr val="375E7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8763159" y="7367965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8990215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2832861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061529" y="1570816"/>
            <a:ext cx="12164941" cy="6896900"/>
            <a:chOff x="0" y="0"/>
            <a:chExt cx="3203935" cy="1816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03935" cy="1816467"/>
            </a:xfrm>
            <a:custGeom>
              <a:avLst/>
              <a:gdLst/>
              <a:ahLst/>
              <a:cxnLst/>
              <a:rect l="l" t="t" r="r" b="b"/>
              <a:pathLst>
                <a:path w="3203935" h="1816467">
                  <a:moveTo>
                    <a:pt x="0" y="0"/>
                  </a:moveTo>
                  <a:lnTo>
                    <a:pt x="3203935" y="0"/>
                  </a:lnTo>
                  <a:lnTo>
                    <a:pt x="3203935" y="1816467"/>
                  </a:lnTo>
                  <a:lnTo>
                    <a:pt x="0" y="1816467"/>
                  </a:lnTo>
                  <a:close/>
                </a:path>
              </a:pathLst>
            </a:custGeom>
            <a:solidFill>
              <a:srgbClr val="375E7A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03935" cy="1854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3767832" y="3117160"/>
          <a:ext cx="10752336" cy="5038725"/>
        </p:xfrm>
        <a:graphic>
          <a:graphicData uri="http://schemas.openxmlformats.org/drawingml/2006/table">
            <a:tbl>
              <a:tblPr/>
              <a:tblGrid>
                <a:gridCol w="5376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6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619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Autonomous Functions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Human Oversight Required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211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Risk scoring based on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Reviewing edge cases or disputed scores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211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Triggering email/SMS reminders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Designing personalized intervention strategies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19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Segmenting high-risk customers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Auditing model bias and fairness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211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Logging repayment outcomes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Compliance reporting and threshold 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3332775" y="1593586"/>
            <a:ext cx="11622449" cy="1317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62"/>
              </a:lnSpc>
              <a:spcBef>
                <a:spcPct val="0"/>
              </a:spcBef>
            </a:pPr>
            <a:r>
              <a:rPr lang="en-US" sz="775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ROLE OF AGENTIC AI</a:t>
            </a: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539" y="132918"/>
            <a:ext cx="17998121" cy="9595355"/>
            <a:chOff x="0" y="0"/>
            <a:chExt cx="5039874" cy="2686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39874" cy="2686913"/>
            </a:xfrm>
            <a:custGeom>
              <a:avLst/>
              <a:gdLst/>
              <a:ahLst/>
              <a:cxnLst/>
              <a:rect l="l" t="t" r="r" b="b"/>
              <a:pathLst>
                <a:path w="5039874" h="2686913">
                  <a:moveTo>
                    <a:pt x="0" y="0"/>
                  </a:moveTo>
                  <a:lnTo>
                    <a:pt x="5039874" y="0"/>
                  </a:lnTo>
                  <a:lnTo>
                    <a:pt x="5039874" y="2686913"/>
                  </a:lnTo>
                  <a:lnTo>
                    <a:pt x="0" y="2686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375E7A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39874" cy="2725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55487" y="8053598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52365" y="2528622"/>
            <a:ext cx="4034276" cy="5604424"/>
            <a:chOff x="0" y="0"/>
            <a:chExt cx="1359560" cy="18887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59561" cy="1888704"/>
            </a:xfrm>
            <a:custGeom>
              <a:avLst/>
              <a:gdLst/>
              <a:ahLst/>
              <a:cxnLst/>
              <a:rect l="l" t="t" r="r" b="b"/>
              <a:pathLst>
                <a:path w="1359561" h="1888704">
                  <a:moveTo>
                    <a:pt x="47976" y="0"/>
                  </a:moveTo>
                  <a:lnTo>
                    <a:pt x="1311585" y="0"/>
                  </a:lnTo>
                  <a:cubicBezTo>
                    <a:pt x="1338081" y="0"/>
                    <a:pt x="1359561" y="21480"/>
                    <a:pt x="1359561" y="47976"/>
                  </a:cubicBezTo>
                  <a:lnTo>
                    <a:pt x="1359561" y="1840728"/>
                  </a:lnTo>
                  <a:cubicBezTo>
                    <a:pt x="1359561" y="1853452"/>
                    <a:pt x="1354506" y="1865655"/>
                    <a:pt x="1345509" y="1874652"/>
                  </a:cubicBezTo>
                  <a:cubicBezTo>
                    <a:pt x="1336511" y="1883650"/>
                    <a:pt x="1324309" y="1888704"/>
                    <a:pt x="1311585" y="1888704"/>
                  </a:cubicBezTo>
                  <a:lnTo>
                    <a:pt x="47976" y="1888704"/>
                  </a:lnTo>
                  <a:cubicBezTo>
                    <a:pt x="35252" y="1888704"/>
                    <a:pt x="23049" y="1883650"/>
                    <a:pt x="14052" y="1874652"/>
                  </a:cubicBezTo>
                  <a:cubicBezTo>
                    <a:pt x="5055" y="1865655"/>
                    <a:pt x="0" y="1853452"/>
                    <a:pt x="0" y="1840728"/>
                  </a:cubicBezTo>
                  <a:lnTo>
                    <a:pt x="0" y="47976"/>
                  </a:lnTo>
                  <a:cubicBezTo>
                    <a:pt x="0" y="35252"/>
                    <a:pt x="5055" y="23049"/>
                    <a:pt x="14052" y="14052"/>
                  </a:cubicBezTo>
                  <a:cubicBezTo>
                    <a:pt x="23049" y="5055"/>
                    <a:pt x="35252" y="0"/>
                    <a:pt x="47976" y="0"/>
                  </a:cubicBezTo>
                  <a:close/>
                </a:path>
              </a:pathLst>
            </a:custGeom>
            <a:solidFill>
              <a:srgbClr val="375E7A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59560" cy="1926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801363" y="5028607"/>
            <a:ext cx="390640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4968893" y="8053598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835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5095614" y="2535517"/>
            <a:ext cx="3947785" cy="5600977"/>
            <a:chOff x="0" y="0"/>
            <a:chExt cx="1330413" cy="18875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30413" cy="1887543"/>
            </a:xfrm>
            <a:custGeom>
              <a:avLst/>
              <a:gdLst/>
              <a:ahLst/>
              <a:cxnLst/>
              <a:rect l="l" t="t" r="r" b="b"/>
              <a:pathLst>
                <a:path w="1330413" h="1887543">
                  <a:moveTo>
                    <a:pt x="49027" y="0"/>
                  </a:moveTo>
                  <a:lnTo>
                    <a:pt x="1281386" y="0"/>
                  </a:lnTo>
                  <a:cubicBezTo>
                    <a:pt x="1294389" y="0"/>
                    <a:pt x="1306859" y="5165"/>
                    <a:pt x="1316053" y="14360"/>
                  </a:cubicBezTo>
                  <a:cubicBezTo>
                    <a:pt x="1325248" y="23554"/>
                    <a:pt x="1330413" y="36024"/>
                    <a:pt x="1330413" y="49027"/>
                  </a:cubicBezTo>
                  <a:lnTo>
                    <a:pt x="1330413" y="1838515"/>
                  </a:lnTo>
                  <a:cubicBezTo>
                    <a:pt x="1330413" y="1851518"/>
                    <a:pt x="1325248" y="1863989"/>
                    <a:pt x="1316053" y="1873183"/>
                  </a:cubicBezTo>
                  <a:cubicBezTo>
                    <a:pt x="1306859" y="1882377"/>
                    <a:pt x="1294389" y="1887543"/>
                    <a:pt x="1281386" y="1887543"/>
                  </a:cubicBezTo>
                  <a:lnTo>
                    <a:pt x="49027" y="1887543"/>
                  </a:lnTo>
                  <a:cubicBezTo>
                    <a:pt x="36024" y="1887543"/>
                    <a:pt x="23554" y="1882377"/>
                    <a:pt x="14360" y="1873183"/>
                  </a:cubicBezTo>
                  <a:cubicBezTo>
                    <a:pt x="5165" y="1863989"/>
                    <a:pt x="0" y="1851518"/>
                    <a:pt x="0" y="1838515"/>
                  </a:cubicBezTo>
                  <a:lnTo>
                    <a:pt x="0" y="49027"/>
                  </a:lnTo>
                  <a:cubicBezTo>
                    <a:pt x="0" y="36024"/>
                    <a:pt x="5165" y="23554"/>
                    <a:pt x="14360" y="14360"/>
                  </a:cubicBezTo>
                  <a:cubicBezTo>
                    <a:pt x="23554" y="5165"/>
                    <a:pt x="36024" y="0"/>
                    <a:pt x="49027" y="0"/>
                  </a:cubicBezTo>
                  <a:close/>
                </a:path>
              </a:pathLst>
            </a:custGeom>
            <a:solidFill>
              <a:srgbClr val="375E7A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30413" cy="192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5095614" y="5070155"/>
            <a:ext cx="3947785" cy="3193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9251952" y="8053598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9282299" y="2535517"/>
            <a:ext cx="4093682" cy="5561590"/>
            <a:chOff x="0" y="0"/>
            <a:chExt cx="1379581" cy="18742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79581" cy="1874269"/>
            </a:xfrm>
            <a:custGeom>
              <a:avLst/>
              <a:gdLst/>
              <a:ahLst/>
              <a:cxnLst/>
              <a:rect l="l" t="t" r="r" b="b"/>
              <a:pathLst>
                <a:path w="1379581" h="1874269">
                  <a:moveTo>
                    <a:pt x="47280" y="0"/>
                  </a:moveTo>
                  <a:lnTo>
                    <a:pt x="1332301" y="0"/>
                  </a:lnTo>
                  <a:cubicBezTo>
                    <a:pt x="1344840" y="0"/>
                    <a:pt x="1356866" y="4981"/>
                    <a:pt x="1365733" y="13848"/>
                  </a:cubicBezTo>
                  <a:cubicBezTo>
                    <a:pt x="1374599" y="22715"/>
                    <a:pt x="1379581" y="34740"/>
                    <a:pt x="1379581" y="47280"/>
                  </a:cubicBezTo>
                  <a:lnTo>
                    <a:pt x="1379581" y="1826989"/>
                  </a:lnTo>
                  <a:cubicBezTo>
                    <a:pt x="1379581" y="1839529"/>
                    <a:pt x="1374599" y="1851555"/>
                    <a:pt x="1365733" y="1860421"/>
                  </a:cubicBezTo>
                  <a:cubicBezTo>
                    <a:pt x="1356866" y="1869288"/>
                    <a:pt x="1344840" y="1874269"/>
                    <a:pt x="1332301" y="1874269"/>
                  </a:cubicBezTo>
                  <a:lnTo>
                    <a:pt x="47280" y="1874269"/>
                  </a:lnTo>
                  <a:cubicBezTo>
                    <a:pt x="34740" y="1874269"/>
                    <a:pt x="22715" y="1869288"/>
                    <a:pt x="13848" y="1860421"/>
                  </a:cubicBezTo>
                  <a:cubicBezTo>
                    <a:pt x="4981" y="1851555"/>
                    <a:pt x="0" y="1839529"/>
                    <a:pt x="0" y="1826989"/>
                  </a:cubicBezTo>
                  <a:lnTo>
                    <a:pt x="0" y="47280"/>
                  </a:lnTo>
                  <a:cubicBezTo>
                    <a:pt x="0" y="34740"/>
                    <a:pt x="4981" y="22715"/>
                    <a:pt x="13848" y="13848"/>
                  </a:cubicBezTo>
                  <a:cubicBezTo>
                    <a:pt x="22715" y="4981"/>
                    <a:pt x="34740" y="0"/>
                    <a:pt x="47280" y="0"/>
                  </a:cubicBezTo>
                  <a:close/>
                </a:path>
              </a:pathLst>
            </a:custGeom>
            <a:solidFill>
              <a:srgbClr val="375E7A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379581" cy="1912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9350592" y="4970351"/>
            <a:ext cx="4025389" cy="4262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Freeform 20"/>
          <p:cNvSpPr/>
          <p:nvPr/>
        </p:nvSpPr>
        <p:spPr>
          <a:xfrm>
            <a:off x="1890260" y="2920338"/>
            <a:ext cx="1607523" cy="1467230"/>
          </a:xfrm>
          <a:custGeom>
            <a:avLst/>
            <a:gdLst/>
            <a:ahLst/>
            <a:cxnLst/>
            <a:rect l="l" t="t" r="r" b="b"/>
            <a:pathLst>
              <a:path w="1607523" h="1467230">
                <a:moveTo>
                  <a:pt x="0" y="0"/>
                </a:moveTo>
                <a:lnTo>
                  <a:pt x="1607523" y="0"/>
                </a:lnTo>
                <a:lnTo>
                  <a:pt x="1607523" y="1467230"/>
                </a:lnTo>
                <a:lnTo>
                  <a:pt x="0" y="1467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3634929" y="2535517"/>
            <a:ext cx="4100716" cy="5604424"/>
            <a:chOff x="0" y="0"/>
            <a:chExt cx="1381951" cy="18887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81951" cy="1888704"/>
            </a:xfrm>
            <a:custGeom>
              <a:avLst/>
              <a:gdLst/>
              <a:ahLst/>
              <a:cxnLst/>
              <a:rect l="l" t="t" r="r" b="b"/>
              <a:pathLst>
                <a:path w="1381951" h="1888704">
                  <a:moveTo>
                    <a:pt x="47199" y="0"/>
                  </a:moveTo>
                  <a:lnTo>
                    <a:pt x="1334752" y="0"/>
                  </a:lnTo>
                  <a:cubicBezTo>
                    <a:pt x="1360819" y="0"/>
                    <a:pt x="1381951" y="21132"/>
                    <a:pt x="1381951" y="47199"/>
                  </a:cubicBezTo>
                  <a:lnTo>
                    <a:pt x="1381951" y="1841506"/>
                  </a:lnTo>
                  <a:cubicBezTo>
                    <a:pt x="1381951" y="1867573"/>
                    <a:pt x="1360819" y="1888704"/>
                    <a:pt x="1334752" y="1888704"/>
                  </a:cubicBezTo>
                  <a:lnTo>
                    <a:pt x="47199" y="1888704"/>
                  </a:lnTo>
                  <a:cubicBezTo>
                    <a:pt x="21132" y="1888704"/>
                    <a:pt x="0" y="1867573"/>
                    <a:pt x="0" y="1841506"/>
                  </a:cubicBezTo>
                  <a:lnTo>
                    <a:pt x="0" y="47199"/>
                  </a:lnTo>
                  <a:cubicBezTo>
                    <a:pt x="0" y="21132"/>
                    <a:pt x="21132" y="0"/>
                    <a:pt x="47199" y="0"/>
                  </a:cubicBezTo>
                  <a:close/>
                </a:path>
              </a:pathLst>
            </a:custGeom>
            <a:solidFill>
              <a:srgbClr val="375E7A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381951" cy="1926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>
            <a:off x="13689966" y="4960917"/>
            <a:ext cx="4025389" cy="1886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Freeform 25"/>
          <p:cNvSpPr/>
          <p:nvPr/>
        </p:nvSpPr>
        <p:spPr>
          <a:xfrm>
            <a:off x="13568254" y="8053598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6" y="0"/>
                </a:lnTo>
                <a:lnTo>
                  <a:pt x="4154376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296130" y="2752725"/>
            <a:ext cx="1309769" cy="1598125"/>
          </a:xfrm>
          <a:custGeom>
            <a:avLst/>
            <a:gdLst/>
            <a:ahLst/>
            <a:cxnLst/>
            <a:rect l="l" t="t" r="r" b="b"/>
            <a:pathLst>
              <a:path w="1309769" h="1598125">
                <a:moveTo>
                  <a:pt x="0" y="0"/>
                </a:moveTo>
                <a:lnTo>
                  <a:pt x="1309769" y="0"/>
                </a:lnTo>
                <a:lnTo>
                  <a:pt x="1309769" y="1598125"/>
                </a:lnTo>
                <a:lnTo>
                  <a:pt x="0" y="15981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0725408" y="2769947"/>
            <a:ext cx="1207311" cy="1322751"/>
          </a:xfrm>
          <a:custGeom>
            <a:avLst/>
            <a:gdLst/>
            <a:ahLst/>
            <a:cxnLst/>
            <a:rect l="l" t="t" r="r" b="b"/>
            <a:pathLst>
              <a:path w="1207311" h="1322751">
                <a:moveTo>
                  <a:pt x="0" y="0"/>
                </a:moveTo>
                <a:lnTo>
                  <a:pt x="1207311" y="0"/>
                </a:lnTo>
                <a:lnTo>
                  <a:pt x="1207311" y="1322752"/>
                </a:lnTo>
                <a:lnTo>
                  <a:pt x="0" y="13227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175221" y="2920338"/>
            <a:ext cx="940443" cy="1383004"/>
          </a:xfrm>
          <a:custGeom>
            <a:avLst/>
            <a:gdLst/>
            <a:ahLst/>
            <a:cxnLst/>
            <a:rect l="l" t="t" r="r" b="b"/>
            <a:pathLst>
              <a:path w="940443" h="1383004">
                <a:moveTo>
                  <a:pt x="0" y="0"/>
                </a:moveTo>
                <a:lnTo>
                  <a:pt x="940443" y="0"/>
                </a:lnTo>
                <a:lnTo>
                  <a:pt x="940443" y="1383004"/>
                </a:lnTo>
                <a:lnTo>
                  <a:pt x="0" y="13830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4157179" y="942975"/>
            <a:ext cx="9973641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 b="1">
                <a:solidFill>
                  <a:srgbClr val="375E7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Responsible AI Guardrails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51728" y="5423752"/>
            <a:ext cx="3875412" cy="2163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</a:pPr>
            <a:r>
              <a:rPr lang="en-US" sz="3042" spc="-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3042" u="none" strike="noStrike" spc="-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erformance tested across employment, location, and tenure groups..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0517" y="4426308"/>
            <a:ext cx="3867070" cy="43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FAIRNESS MONITORING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244869" y="5351798"/>
            <a:ext cx="3579202" cy="2151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5"/>
              </a:lnSpc>
            </a:pPr>
            <a:r>
              <a:rPr lang="en-US" sz="3039" u="none" strike="noStrike" spc="-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Logistic Regression used to ensure transparent risk scores.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324010" y="4408000"/>
            <a:ext cx="3490991" cy="43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Explainability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513643" y="5242479"/>
            <a:ext cx="3579202" cy="2151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5"/>
              </a:lnSpc>
            </a:pPr>
            <a:r>
              <a:rPr lang="en-US" sz="3039" spc="-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3039" u="none" strike="noStrike" spc="-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uman review of automated actions and feedback loops.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557748" y="4016499"/>
            <a:ext cx="3490991" cy="864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Human-in-the-Loop Audits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833181" y="5113046"/>
            <a:ext cx="3716181" cy="2685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6"/>
              </a:lnSpc>
            </a:pPr>
            <a:r>
              <a:rPr lang="en-US" sz="3040" spc="-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</a:t>
            </a:r>
            <a:r>
              <a:rPr lang="en-US" sz="3040" u="none" strike="noStrike" spc="-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 aligns with lending regulations and customer data privacy standards.</a:t>
            </a:r>
          </a:p>
          <a:p>
            <a:pPr algn="ctr">
              <a:lnSpc>
                <a:spcPts val="4256"/>
              </a:lnSpc>
            </a:pPr>
            <a:endParaRPr lang="en-US" sz="3040" u="none" strike="noStrike" spc="-6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3814131" y="4408000"/>
            <a:ext cx="3490991" cy="43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Compliance Checks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70422"/>
            <a:ext cx="7523780" cy="7546156"/>
            <a:chOff x="0" y="0"/>
            <a:chExt cx="2106826" cy="2113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6826" cy="2113092"/>
            </a:xfrm>
            <a:custGeom>
              <a:avLst/>
              <a:gdLst/>
              <a:ahLst/>
              <a:cxnLst/>
              <a:rect l="l" t="t" r="r" b="b"/>
              <a:pathLst>
                <a:path w="2106826" h="2113092">
                  <a:moveTo>
                    <a:pt x="68943" y="0"/>
                  </a:moveTo>
                  <a:lnTo>
                    <a:pt x="2037883" y="0"/>
                  </a:lnTo>
                  <a:cubicBezTo>
                    <a:pt x="2056168" y="0"/>
                    <a:pt x="2073704" y="7264"/>
                    <a:pt x="2086633" y="20193"/>
                  </a:cubicBezTo>
                  <a:cubicBezTo>
                    <a:pt x="2099562" y="33122"/>
                    <a:pt x="2106826" y="50658"/>
                    <a:pt x="2106826" y="68943"/>
                  </a:cubicBezTo>
                  <a:lnTo>
                    <a:pt x="2106826" y="2044149"/>
                  </a:lnTo>
                  <a:cubicBezTo>
                    <a:pt x="2106826" y="2062434"/>
                    <a:pt x="2099562" y="2079970"/>
                    <a:pt x="2086633" y="2092899"/>
                  </a:cubicBezTo>
                  <a:cubicBezTo>
                    <a:pt x="2073704" y="2105828"/>
                    <a:pt x="2056168" y="2113092"/>
                    <a:pt x="2037883" y="2113092"/>
                  </a:cubicBezTo>
                  <a:lnTo>
                    <a:pt x="68943" y="2113092"/>
                  </a:lnTo>
                  <a:cubicBezTo>
                    <a:pt x="50658" y="2113092"/>
                    <a:pt x="33122" y="2105828"/>
                    <a:pt x="20193" y="2092899"/>
                  </a:cubicBezTo>
                  <a:cubicBezTo>
                    <a:pt x="7264" y="2079970"/>
                    <a:pt x="0" y="2062434"/>
                    <a:pt x="0" y="2044149"/>
                  </a:cubicBezTo>
                  <a:lnTo>
                    <a:pt x="0" y="68943"/>
                  </a:lnTo>
                  <a:cubicBezTo>
                    <a:pt x="0" y="50658"/>
                    <a:pt x="7264" y="33122"/>
                    <a:pt x="20193" y="20193"/>
                  </a:cubicBezTo>
                  <a:cubicBezTo>
                    <a:pt x="33122" y="7264"/>
                    <a:pt x="50658" y="0"/>
                    <a:pt x="68943" y="0"/>
                  </a:cubicBezTo>
                  <a:close/>
                </a:path>
              </a:pathLst>
            </a:custGeom>
            <a:solidFill>
              <a:srgbClr val="375E7A">
                <a:alpha val="95686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06826" cy="2151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790590" y="200764"/>
            <a:ext cx="9552933" cy="82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65"/>
              </a:lnSpc>
              <a:spcBef>
                <a:spcPct val="0"/>
              </a:spcBef>
            </a:pPr>
            <a:r>
              <a:rPr lang="en-US" sz="4904" b="1">
                <a:solidFill>
                  <a:srgbClr val="375E7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Expec</a:t>
            </a:r>
            <a:r>
              <a:rPr lang="en-US" sz="4904" b="1" u="none" strike="noStrike">
                <a:solidFill>
                  <a:srgbClr val="375E7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ted   Business Impact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7646" y="4561295"/>
            <a:ext cx="3130948" cy="195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9"/>
              </a:lnSpc>
              <a:spcBef>
                <a:spcPct val="0"/>
              </a:spcBef>
            </a:pPr>
            <a:r>
              <a:rPr lang="en-US" sz="2749" spc="-5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749" u="none" strike="noStrike" spc="-5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eduction in delinquency among flagged customers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7944" y="3656792"/>
            <a:ext cx="2370352" cy="97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US" sz="5644" u="none" strike="noStrike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73120" y="2257028"/>
            <a:ext cx="5381766" cy="73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89"/>
              </a:lnSpc>
              <a:spcBef>
                <a:spcPct val="0"/>
              </a:spcBef>
            </a:pPr>
            <a:r>
              <a:rPr lang="en-US" sz="4135" spc="-8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4135" u="none" strike="noStrike" spc="-8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usiness KPIs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66718" y="4561296"/>
            <a:ext cx="3188168" cy="195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50"/>
              </a:lnSpc>
              <a:spcBef>
                <a:spcPct val="0"/>
              </a:spcBef>
            </a:pPr>
            <a:r>
              <a:rPr lang="en-US" sz="2750" spc="-5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Incr</a:t>
            </a:r>
            <a:r>
              <a:rPr lang="en-US" sz="2750" u="none" strike="noStrike" spc="-5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ease in early collections due to preemptive outreach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64003" y="3656792"/>
            <a:ext cx="2370352" cy="97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-US" sz="5644" u="none" strike="noStrike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5519" y="7312819"/>
            <a:ext cx="6657120" cy="9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7"/>
              </a:lnSpc>
              <a:spcBef>
                <a:spcPct val="0"/>
              </a:spcBef>
            </a:pPr>
            <a:r>
              <a:rPr lang="en-US" sz="2748" spc="-5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Red</a:t>
            </a:r>
            <a:r>
              <a:rPr lang="en-US" sz="2748" u="none" strike="noStrike" spc="-5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uced manual review workload (automation of 60% of segmentation)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8784905"/>
            <a:ext cx="7523780" cy="263345"/>
            <a:chOff x="0" y="0"/>
            <a:chExt cx="2106826" cy="737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06826" cy="73743"/>
            </a:xfrm>
            <a:custGeom>
              <a:avLst/>
              <a:gdLst/>
              <a:ahLst/>
              <a:cxnLst/>
              <a:rect l="l" t="t" r="r" b="b"/>
              <a:pathLst>
                <a:path w="2106826" h="73743">
                  <a:moveTo>
                    <a:pt x="36871" y="0"/>
                  </a:moveTo>
                  <a:lnTo>
                    <a:pt x="2069954" y="0"/>
                  </a:lnTo>
                  <a:cubicBezTo>
                    <a:pt x="2079733" y="0"/>
                    <a:pt x="2089112" y="3885"/>
                    <a:pt x="2096026" y="10799"/>
                  </a:cubicBezTo>
                  <a:cubicBezTo>
                    <a:pt x="2102941" y="17714"/>
                    <a:pt x="2106826" y="27092"/>
                    <a:pt x="2106826" y="36871"/>
                  </a:cubicBezTo>
                  <a:lnTo>
                    <a:pt x="2106826" y="36871"/>
                  </a:lnTo>
                  <a:cubicBezTo>
                    <a:pt x="2106826" y="57235"/>
                    <a:pt x="2090318" y="73743"/>
                    <a:pt x="2069954" y="73743"/>
                  </a:cubicBezTo>
                  <a:lnTo>
                    <a:pt x="36871" y="73743"/>
                  </a:lnTo>
                  <a:cubicBezTo>
                    <a:pt x="16508" y="73743"/>
                    <a:pt x="0" y="57235"/>
                    <a:pt x="0" y="36871"/>
                  </a:cubicBezTo>
                  <a:lnTo>
                    <a:pt x="0" y="36871"/>
                  </a:lnTo>
                  <a:cubicBezTo>
                    <a:pt x="0" y="16508"/>
                    <a:pt x="16508" y="0"/>
                    <a:pt x="36871" y="0"/>
                  </a:cubicBezTo>
                  <a:close/>
                </a:path>
              </a:pathLst>
            </a:custGeom>
            <a:solidFill>
              <a:srgbClr val="5B98BA">
                <a:alpha val="4862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106826" cy="111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5E7A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5E7A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144000" y="1370422"/>
            <a:ext cx="7523780" cy="7546086"/>
            <a:chOff x="0" y="0"/>
            <a:chExt cx="2106803" cy="211315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06803" cy="2113153"/>
            </a:xfrm>
            <a:custGeom>
              <a:avLst/>
              <a:gdLst/>
              <a:ahLst/>
              <a:cxnLst/>
              <a:rect l="l" t="t" r="r" b="b"/>
              <a:pathLst>
                <a:path w="2106803" h="2113153">
                  <a:moveTo>
                    <a:pt x="2106803" y="67914"/>
                  </a:moveTo>
                  <a:lnTo>
                    <a:pt x="2106803" y="2045240"/>
                  </a:lnTo>
                  <a:cubicBezTo>
                    <a:pt x="2106803" y="2082747"/>
                    <a:pt x="2076397" y="2113153"/>
                    <a:pt x="2038890" y="2113153"/>
                  </a:cubicBezTo>
                  <a:lnTo>
                    <a:pt x="67914" y="2113153"/>
                  </a:lnTo>
                  <a:cubicBezTo>
                    <a:pt x="30406" y="2113153"/>
                    <a:pt x="0" y="2082747"/>
                    <a:pt x="0" y="2045240"/>
                  </a:cubicBezTo>
                  <a:lnTo>
                    <a:pt x="0" y="67914"/>
                  </a:lnTo>
                  <a:cubicBezTo>
                    <a:pt x="0" y="30406"/>
                    <a:pt x="30406" y="0"/>
                    <a:pt x="67914" y="0"/>
                  </a:cubicBezTo>
                  <a:lnTo>
                    <a:pt x="2038890" y="0"/>
                  </a:lnTo>
                  <a:cubicBezTo>
                    <a:pt x="2076397" y="0"/>
                    <a:pt x="2106803" y="30406"/>
                    <a:pt x="2106803" y="67914"/>
                  </a:cubicBezTo>
                  <a:close/>
                </a:path>
              </a:pathLst>
            </a:custGeom>
            <a:solidFill>
              <a:srgbClr val="375E7A">
                <a:alpha val="95686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04775"/>
              <a:ext cx="2106803" cy="2217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26104" lvl="1" indent="-313052" algn="l">
                <a:lnSpc>
                  <a:spcPts val="4697"/>
                </a:lnSpc>
                <a:buFont typeface="Arial"/>
                <a:buChar char="•"/>
              </a:pPr>
              <a:r>
                <a:rPr lang="en-US" sz="2899">
                  <a:solidFill>
                    <a:srgbClr val="FDFDFD">
                      <a:alpha val="95686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Personalized, fair interventions before default</a:t>
              </a:r>
            </a:p>
            <a:p>
              <a:pPr marL="626104" lvl="1" indent="-313052" algn="l">
                <a:lnSpc>
                  <a:spcPts val="4697"/>
                </a:lnSpc>
                <a:buFont typeface="Arial"/>
                <a:buChar char="•"/>
              </a:pPr>
              <a:r>
                <a:rPr lang="en-US" sz="2899">
                  <a:solidFill>
                    <a:srgbClr val="FDFDFD">
                      <a:alpha val="95686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Increased trust through transparent scoring</a:t>
              </a:r>
            </a:p>
            <a:p>
              <a:pPr marL="626104" lvl="1" indent="-313052" algn="l">
                <a:lnSpc>
                  <a:spcPts val="4697"/>
                </a:lnSpc>
                <a:buFont typeface="Arial"/>
                <a:buChar char="•"/>
              </a:pPr>
              <a:r>
                <a:rPr lang="en-US" sz="2899">
                  <a:solidFill>
                    <a:srgbClr val="FDFDFD">
                      <a:alpha val="95686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Faster resolution and repayment guidance</a:t>
              </a:r>
            </a:p>
            <a:p>
              <a:pPr algn="ctr">
                <a:lnSpc>
                  <a:spcPts val="2659"/>
                </a:lnSpc>
              </a:pPr>
              <a:endParaRPr lang="en-US" sz="2899">
                <a:solidFill>
                  <a:srgbClr val="FDFDFD">
                    <a:alpha val="95686"/>
                  </a:srgbClr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065439" y="1947794"/>
            <a:ext cx="5795878" cy="73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89"/>
              </a:lnSpc>
              <a:spcBef>
                <a:spcPct val="0"/>
              </a:spcBef>
            </a:pPr>
            <a:r>
              <a:rPr lang="en-US" sz="4135" spc="-8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4135" u="none" strike="noStrike" spc="-8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ustomer Outcomes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201488" y="8784905"/>
            <a:ext cx="7523780" cy="265023"/>
            <a:chOff x="0" y="0"/>
            <a:chExt cx="2106826" cy="742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06826" cy="74212"/>
            </a:xfrm>
            <a:custGeom>
              <a:avLst/>
              <a:gdLst/>
              <a:ahLst/>
              <a:cxnLst/>
              <a:rect l="l" t="t" r="r" b="b"/>
              <a:pathLst>
                <a:path w="2106826" h="74212">
                  <a:moveTo>
                    <a:pt x="37106" y="0"/>
                  </a:moveTo>
                  <a:lnTo>
                    <a:pt x="2069720" y="0"/>
                  </a:lnTo>
                  <a:cubicBezTo>
                    <a:pt x="2079561" y="0"/>
                    <a:pt x="2088999" y="3909"/>
                    <a:pt x="2095958" y="10868"/>
                  </a:cubicBezTo>
                  <a:cubicBezTo>
                    <a:pt x="2102916" y="17827"/>
                    <a:pt x="2106826" y="27265"/>
                    <a:pt x="2106826" y="37106"/>
                  </a:cubicBezTo>
                  <a:lnTo>
                    <a:pt x="2106826" y="37106"/>
                  </a:lnTo>
                  <a:cubicBezTo>
                    <a:pt x="2106826" y="57599"/>
                    <a:pt x="2090213" y="74212"/>
                    <a:pt x="2069720" y="74212"/>
                  </a:cubicBezTo>
                  <a:lnTo>
                    <a:pt x="37106" y="74212"/>
                  </a:lnTo>
                  <a:cubicBezTo>
                    <a:pt x="16613" y="74212"/>
                    <a:pt x="0" y="57599"/>
                    <a:pt x="0" y="37106"/>
                  </a:cubicBezTo>
                  <a:lnTo>
                    <a:pt x="0" y="37106"/>
                  </a:lnTo>
                  <a:cubicBezTo>
                    <a:pt x="0" y="16613"/>
                    <a:pt x="16613" y="0"/>
                    <a:pt x="37106" y="0"/>
                  </a:cubicBezTo>
                  <a:close/>
                </a:path>
              </a:pathLst>
            </a:custGeom>
            <a:solidFill>
              <a:srgbClr val="5B98BA">
                <a:alpha val="4862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106826" cy="112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18366" y="2494851"/>
            <a:ext cx="8819592" cy="176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4" b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YOU!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818366" y="4807681"/>
            <a:ext cx="2706695" cy="2696122"/>
            <a:chOff x="0" y="0"/>
            <a:chExt cx="6502400" cy="6477000"/>
          </a:xfrm>
        </p:grpSpPr>
        <p:sp>
          <p:nvSpPr>
            <p:cNvPr id="4" name="Freeform 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r="22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5736916" y="5778432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5" y="0"/>
                </a:lnTo>
                <a:lnTo>
                  <a:pt x="399175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736916" y="6907158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5" y="0"/>
                </a:lnTo>
                <a:lnTo>
                  <a:pt x="399175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2398912" y="967949"/>
            <a:ext cx="5889088" cy="8229600"/>
          </a:xfrm>
          <a:custGeom>
            <a:avLst/>
            <a:gdLst/>
            <a:ahLst/>
            <a:cxnLst/>
            <a:rect l="l" t="t" r="r" b="b"/>
            <a:pathLst>
              <a:path w="5889088" h="8229600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703" b="-3703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0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666287" y="6234757"/>
            <a:ext cx="540434" cy="540434"/>
          </a:xfrm>
          <a:custGeom>
            <a:avLst/>
            <a:gdLst/>
            <a:ahLst/>
            <a:cxnLst/>
            <a:rect l="l" t="t" r="r" b="b"/>
            <a:pathLst>
              <a:path w="540434" h="540434">
                <a:moveTo>
                  <a:pt x="0" y="0"/>
                </a:moveTo>
                <a:lnTo>
                  <a:pt x="540433" y="0"/>
                </a:lnTo>
                <a:lnTo>
                  <a:pt x="540433" y="540434"/>
                </a:lnTo>
                <a:lnTo>
                  <a:pt x="0" y="5404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5736916" y="4723541"/>
            <a:ext cx="3747646" cy="515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50"/>
              </a:lnSpc>
              <a:spcBef>
                <a:spcPct val="0"/>
              </a:spcBef>
            </a:pPr>
            <a:r>
              <a:rPr lang="en-US" sz="2893" b="1" spc="-5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BABAJAN 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63347" y="5250366"/>
            <a:ext cx="4069598" cy="33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74"/>
              </a:lnSpc>
              <a:spcBef>
                <a:spcPct val="0"/>
              </a:spcBef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Data Analyst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73438" y="6281864"/>
            <a:ext cx="3788059" cy="32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34"/>
              </a:lnSpc>
              <a:spcBef>
                <a:spcPct val="0"/>
              </a:spcBef>
            </a:pPr>
            <a:r>
              <a:rPr lang="en-US" sz="1810" spc="-3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contactwithmbj@gmail.com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73438" y="6905490"/>
            <a:ext cx="3788059" cy="32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34"/>
              </a:lnSpc>
              <a:spcBef>
                <a:spcPct val="0"/>
              </a:spcBef>
            </a:pPr>
            <a:r>
              <a:rPr lang="en-US" sz="1810" spc="-3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Bengaluru India.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73438" y="5761462"/>
            <a:ext cx="3559508" cy="32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34"/>
              </a:lnSpc>
              <a:spcBef>
                <a:spcPct val="0"/>
              </a:spcBef>
            </a:pPr>
            <a:r>
              <a:rPr lang="en-US" sz="1810" spc="-3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+91 9916828138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818366" y="1622073"/>
            <a:ext cx="1485869" cy="400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7"/>
              </a:lnSpc>
              <a:spcBef>
                <a:spcPct val="0"/>
              </a:spcBef>
            </a:pPr>
            <a:r>
              <a:rPr lang="en-US" sz="2234" b="1" spc="-44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Geldium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277</Words>
  <Application>Microsoft Office PowerPoint</Application>
  <PresentationFormat>Custom</PresentationFormat>
  <Paragraphs>63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Arial</vt:lpstr>
      <vt:lpstr>Poppins Bold</vt:lpstr>
      <vt:lpstr>Poppins</vt:lpstr>
      <vt:lpstr>Montserrat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Modern Technology Pitch Deck Presentation</dc:title>
  <dc:creator>MOHAMMED BABAJAN</dc:creator>
  <cp:lastModifiedBy>moham</cp:lastModifiedBy>
  <cp:revision>3</cp:revision>
  <dcterms:created xsi:type="dcterms:W3CDTF">2006-08-16T00:00:00Z</dcterms:created>
  <dcterms:modified xsi:type="dcterms:W3CDTF">2025-07-16T20:53:52Z</dcterms:modified>
  <dc:identifier>DAGs-NK88aM</dc:identifier>
</cp:coreProperties>
</file>